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Anantason Bold" pitchFamily="2" charset="-34"/>
      <p:regular r:id="rId15"/>
      <p:bold r:id="rId16"/>
    </p:embeddedFont>
    <p:embeddedFont>
      <p:font typeface="Anantason Ultra-Bold" pitchFamily="2" charset="-34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Inter" panose="020B0502030000000004" pitchFamily="34" charset="0"/>
      <p:regular r:id="rId25"/>
      <p:bold r:id="rId26"/>
      <p:italic r:id="rId27"/>
      <p:boldItalic r:id="rId28"/>
    </p:embeddedFont>
    <p:embeddedFont>
      <p:font typeface="Inter Italics" panose="020B0502030000000004" pitchFamily="34" charset="0"/>
      <p:regular r:id="rId29"/>
      <p:bold r:id="rId30"/>
      <p:italic r:id="rId31"/>
      <p:boldItalic r:id="rId32"/>
    </p:embeddedFon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Montserrat Bold" pitchFamily="2" charset="77"/>
      <p:regular r:id="rId37"/>
      <p:bold r:id="rId38"/>
    </p:embeddedFont>
    <p:embeddedFont>
      <p:font typeface="Montserrat Italics" pitchFamily="2" charset="77"/>
      <p:regular r:id="rId39"/>
      <p:italic r:id="rId40"/>
    </p:embeddedFont>
    <p:embeddedFont>
      <p:font typeface="Montserrat Medium" panose="020F0502020204030204" pitchFamily="34" charset="0"/>
      <p:regular r:id="rId41"/>
      <p:italic r:id="rId42"/>
    </p:embeddedFont>
    <p:embeddedFont>
      <p:font typeface="Montserrat Semi-Bold" pitchFamily="2" charset="77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11328" userDrawn="1">
          <p15:clr>
            <a:srgbClr val="A4A3A4"/>
          </p15:clr>
        </p15:guide>
        <p15:guide id="4" orient="horz" pos="6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80" d="100"/>
          <a:sy n="80" d="100"/>
        </p:scale>
        <p:origin x="280" y="216"/>
      </p:cViewPr>
      <p:guideLst>
        <p:guide orient="horz" pos="264"/>
        <p:guide pos="192"/>
        <p:guide pos="11328"/>
        <p:guide orient="horz" pos="6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viewProps" Target="viewProps.xml"/><Relationship Id="rId20" Type="http://schemas.openxmlformats.org/officeDocument/2006/relationships/font" Target="fonts/font6.fntdata"/><Relationship Id="rId41" Type="http://schemas.openxmlformats.org/officeDocument/2006/relationships/font" Target="fonts/font2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ontact@elan-films.f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habits, vidéo&#10;&#10;Description générée automatiquement">
            <a:extLst>
              <a:ext uri="{FF2B5EF4-FFF2-40B4-BE49-F238E27FC236}">
                <a16:creationId xmlns:a16="http://schemas.microsoft.com/office/drawing/2014/main" id="{E837FC17-3C08-3A89-8405-B6CD87FBA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2101205"/>
            <a:ext cx="11772900" cy="7766695"/>
          </a:xfrm>
          <a:prstGeom prst="rect">
            <a:avLst/>
          </a:prstGeom>
        </p:spPr>
      </p:pic>
      <p:pic>
        <p:nvPicPr>
          <p:cNvPr id="4" name="Image 3" descr="Une image contenant dessin humoristique, Graphique, clipart, créativité&#10;&#10;Description générée automatiquement">
            <a:extLst>
              <a:ext uri="{FF2B5EF4-FFF2-40B4-BE49-F238E27FC236}">
                <a16:creationId xmlns:a16="http://schemas.microsoft.com/office/drawing/2014/main" id="{97DF2B11-43B6-68A0-96EF-CE03A87F8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1"/>
          <a:stretch/>
        </p:blipFill>
        <p:spPr>
          <a:xfrm>
            <a:off x="8305800" y="703538"/>
            <a:ext cx="1371599" cy="13715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F753EA-87EE-DA0C-2947-F00E245E88A8}"/>
              </a:ext>
            </a:extLst>
          </p:cNvPr>
          <p:cNvSpPr txBox="1"/>
          <p:nvPr/>
        </p:nvSpPr>
        <p:spPr>
          <a:xfrm>
            <a:off x="457200" y="572067"/>
            <a:ext cx="4509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Merci pour votre téléchargement !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Nous sommes à votre service</a:t>
            </a:r>
          </a:p>
          <a:p>
            <a:r>
              <a:rPr lang="fr-FR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contact@elan-films.fr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b="0" i="0" u="none" strike="noStrike" dirty="0">
                <a:solidFill>
                  <a:schemeClr val="bg1"/>
                </a:solidFill>
                <a:effectLst/>
                <a:latin typeface="Calibri Light" panose="020F0302020204030204" pitchFamily="34" charset="0"/>
              </a:rPr>
              <a:t>+33 1 79 75 97 75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5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52525"/>
            <a:ext cx="16230600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Bold"/>
              </a:rPr>
              <a:t>ORGANISATION ET PRODUCTION   2/2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774018"/>
            <a:ext cx="6539535" cy="188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Besoin d’animation / motion design ?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Habillage (intro, outro, transition) ?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Effets spéciaux éventuels, utilisation de captures d’écrans vidéo, site internet ?</a:t>
            </a: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3351219"/>
            <a:ext cx="5611545" cy="673453"/>
            <a:chOff x="0" y="0"/>
            <a:chExt cx="3386328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86328" cy="406400"/>
            </a:xfrm>
            <a:custGeom>
              <a:avLst/>
              <a:gdLst/>
              <a:ahLst/>
              <a:cxnLst/>
              <a:rect l="l" t="t" r="r" b="b"/>
              <a:pathLst>
                <a:path w="3386328" h="406400">
                  <a:moveTo>
                    <a:pt x="3183128" y="0"/>
                  </a:moveTo>
                  <a:cubicBezTo>
                    <a:pt x="3295352" y="0"/>
                    <a:pt x="3386328" y="90976"/>
                    <a:pt x="3386328" y="203200"/>
                  </a:cubicBezTo>
                  <a:cubicBezTo>
                    <a:pt x="3386328" y="315424"/>
                    <a:pt x="3295352" y="406400"/>
                    <a:pt x="31831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38632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Montage et post-production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190172" y="4774018"/>
            <a:ext cx="4110822" cy="188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Date de proposition artistique ou devis :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Date de tournage :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Date de livraison :</a:t>
            </a: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190172" y="3351219"/>
            <a:ext cx="5611545" cy="673453"/>
            <a:chOff x="0" y="0"/>
            <a:chExt cx="3386328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6328" cy="406400"/>
            </a:xfrm>
            <a:custGeom>
              <a:avLst/>
              <a:gdLst/>
              <a:ahLst/>
              <a:cxnLst/>
              <a:rect l="l" t="t" r="r" b="b"/>
              <a:pathLst>
                <a:path w="3386328" h="406400">
                  <a:moveTo>
                    <a:pt x="3183128" y="0"/>
                  </a:moveTo>
                  <a:cubicBezTo>
                    <a:pt x="3295352" y="0"/>
                    <a:pt x="3386328" y="90976"/>
                    <a:pt x="3386328" y="203200"/>
                  </a:cubicBezTo>
                  <a:cubicBezTo>
                    <a:pt x="3386328" y="315424"/>
                    <a:pt x="3295352" y="406400"/>
                    <a:pt x="31831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8632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Délais prévus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171700"/>
            <a:ext cx="3818839" cy="4100152"/>
            <a:chOff x="0" y="0"/>
            <a:chExt cx="3928469" cy="47984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727" r="22727"/>
            <a:stretch>
              <a:fillRect/>
            </a:stretch>
          </p:blipFill>
          <p:spPr>
            <a:xfrm>
              <a:off x="0" y="0"/>
              <a:ext cx="3928469" cy="479841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326003" y="3279208"/>
            <a:ext cx="2946352" cy="2992644"/>
            <a:chOff x="0" y="0"/>
            <a:chExt cx="3928469" cy="39901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7202" r="17202"/>
            <a:stretch>
              <a:fillRect/>
            </a:stretch>
          </p:blipFill>
          <p:spPr>
            <a:xfrm>
              <a:off x="0" y="0"/>
              <a:ext cx="3928469" cy="399019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84870" y="6444763"/>
            <a:ext cx="3838769" cy="3514624"/>
            <a:chOff x="0" y="0"/>
            <a:chExt cx="5118359" cy="46861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9041" r="9041"/>
            <a:stretch>
              <a:fillRect/>
            </a:stretch>
          </p:blipFill>
          <p:spPr>
            <a:xfrm>
              <a:off x="0" y="0"/>
              <a:ext cx="5118359" cy="468616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326003" y="6444764"/>
            <a:ext cx="2946352" cy="3514624"/>
            <a:chOff x="0" y="1"/>
            <a:chExt cx="3928469" cy="468616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 rotWithShape="1">
            <a:blip r:embed="rId5"/>
            <a:srcRect l="30128" r="30128" b="15720"/>
            <a:stretch/>
          </p:blipFill>
          <p:spPr>
            <a:xfrm>
              <a:off x="0" y="1"/>
              <a:ext cx="3928469" cy="4686165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1152525"/>
            <a:ext cx="7322395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Ultra-Bold"/>
              </a:rPr>
              <a:t>BENCHMARKS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42393" y="1949958"/>
            <a:ext cx="8994083" cy="379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Av</a:t>
            </a:r>
            <a:r>
              <a:rPr lang="fr-FR" sz="2069" u="none" strike="noStrike" spc="89">
                <a:solidFill>
                  <a:srgbClr val="000000"/>
                </a:solidFill>
                <a:latin typeface="Montserrat"/>
              </a:rPr>
              <a:t>ez-vous des films références pour mieux faire comprendre votre demande ?</a:t>
            </a:r>
          </a:p>
          <a:p>
            <a:pPr marL="0" lvl="0" indent="0" algn="l">
              <a:lnSpc>
                <a:spcPts val="3001"/>
              </a:lnSpc>
            </a:pPr>
            <a:endParaRPr lang="fr-FR" sz="2069" u="none" strike="noStrike" spc="89">
              <a:solidFill>
                <a:srgbClr val="000000"/>
              </a:solidFill>
              <a:latin typeface="Montserrat"/>
            </a:endParaRPr>
          </a:p>
          <a:p>
            <a:pPr marL="446874" lvl="1" indent="-223437" algn="l">
              <a:lnSpc>
                <a:spcPts val="3001"/>
              </a:lnSpc>
              <a:buFont typeface="Arial"/>
              <a:buChar char="•"/>
            </a:pPr>
            <a:r>
              <a:rPr lang="fr-FR" sz="2069" u="none" strike="noStrike" spc="89">
                <a:solidFill>
                  <a:srgbClr val="000000"/>
                </a:solidFill>
                <a:latin typeface="Montserrat"/>
              </a:rPr>
              <a:t>Une vidéo que vous avez déjà réalisée et qui peut servir de base de réflexion</a:t>
            </a:r>
          </a:p>
          <a:p>
            <a:pPr marL="446874" lvl="1" indent="-223437" algn="l">
              <a:lnSpc>
                <a:spcPts val="3001"/>
              </a:lnSpc>
              <a:buFont typeface="Arial"/>
              <a:buChar char="•"/>
            </a:pPr>
            <a:r>
              <a:rPr lang="fr-FR" sz="2069" u="none" strike="noStrike" spc="89">
                <a:solidFill>
                  <a:srgbClr val="000000"/>
                </a:solidFill>
                <a:latin typeface="Montserrat"/>
              </a:rPr>
              <a:t>Un lien vers une vidéo que vous avez repérée et sauvegardée, chez un concurrent ou ailleurs</a:t>
            </a:r>
          </a:p>
          <a:p>
            <a:pPr marL="446874" lvl="1" indent="-223437" algn="l">
              <a:lnSpc>
                <a:spcPts val="3001"/>
              </a:lnSpc>
              <a:buFont typeface="Arial"/>
              <a:buChar char="•"/>
            </a:pPr>
            <a:r>
              <a:rPr lang="fr-FR" sz="2069" u="none" strike="noStrike" spc="89">
                <a:solidFill>
                  <a:srgbClr val="000000"/>
                </a:solidFill>
                <a:latin typeface="Montserrat"/>
              </a:rPr>
              <a:t>Des vidéos réalisées par les prestataires ou équipes créa que vous sollicitez</a:t>
            </a:r>
          </a:p>
          <a:p>
            <a:pPr marL="0" lvl="0" indent="0" algn="l">
              <a:lnSpc>
                <a:spcPts val="3001"/>
              </a:lnSpc>
            </a:pPr>
            <a:endParaRPr lang="fr-FR" sz="2069" u="none" strike="noStrike" spc="89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351095" y="6271853"/>
            <a:ext cx="3864240" cy="638157"/>
            <a:chOff x="0" y="0"/>
            <a:chExt cx="24608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60880" cy="406400"/>
            </a:xfrm>
            <a:custGeom>
              <a:avLst/>
              <a:gdLst/>
              <a:ahLst/>
              <a:cxnLst/>
              <a:rect l="l" t="t" r="r" b="b"/>
              <a:pathLst>
                <a:path w="2460880" h="406400">
                  <a:moveTo>
                    <a:pt x="2257680" y="0"/>
                  </a:moveTo>
                  <a:cubicBezTo>
                    <a:pt x="2369904" y="0"/>
                    <a:pt x="2460880" y="90976"/>
                    <a:pt x="2460880" y="203200"/>
                  </a:cubicBezTo>
                  <a:cubicBezTo>
                    <a:pt x="2460880" y="315424"/>
                    <a:pt x="2369904" y="406400"/>
                    <a:pt x="22576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46088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Medium"/>
                </a:rPr>
                <a:t>Benchmarks 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51095" y="7187197"/>
            <a:ext cx="3864240" cy="582327"/>
            <a:chOff x="0" y="0"/>
            <a:chExt cx="2460880" cy="3708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60880" cy="370846"/>
            </a:xfrm>
            <a:custGeom>
              <a:avLst/>
              <a:gdLst/>
              <a:ahLst/>
              <a:cxnLst/>
              <a:rect l="l" t="t" r="r" b="b"/>
              <a:pathLst>
                <a:path w="2460880" h="370846">
                  <a:moveTo>
                    <a:pt x="2257680" y="0"/>
                  </a:moveTo>
                  <a:cubicBezTo>
                    <a:pt x="2369904" y="0"/>
                    <a:pt x="2460880" y="83017"/>
                    <a:pt x="2460880" y="185423"/>
                  </a:cubicBezTo>
                  <a:cubicBezTo>
                    <a:pt x="2460880" y="287829"/>
                    <a:pt x="2369904" y="370846"/>
                    <a:pt x="2257680" y="370846"/>
                  </a:cubicBezTo>
                  <a:lnTo>
                    <a:pt x="203200" y="370846"/>
                  </a:lnTo>
                  <a:cubicBezTo>
                    <a:pt x="90976" y="370846"/>
                    <a:pt x="0" y="287829"/>
                    <a:pt x="0" y="185423"/>
                  </a:cubicBezTo>
                  <a:cubicBezTo>
                    <a:pt x="0" y="830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460880" cy="41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Medium"/>
                </a:rPr>
                <a:t>Benchmarks 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51095" y="8049324"/>
            <a:ext cx="3864240" cy="582327"/>
            <a:chOff x="0" y="0"/>
            <a:chExt cx="2460880" cy="3708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60880" cy="370846"/>
            </a:xfrm>
            <a:custGeom>
              <a:avLst/>
              <a:gdLst/>
              <a:ahLst/>
              <a:cxnLst/>
              <a:rect l="l" t="t" r="r" b="b"/>
              <a:pathLst>
                <a:path w="2460880" h="370846">
                  <a:moveTo>
                    <a:pt x="2257680" y="0"/>
                  </a:moveTo>
                  <a:cubicBezTo>
                    <a:pt x="2369904" y="0"/>
                    <a:pt x="2460880" y="83017"/>
                    <a:pt x="2460880" y="185423"/>
                  </a:cubicBezTo>
                  <a:cubicBezTo>
                    <a:pt x="2460880" y="287829"/>
                    <a:pt x="2369904" y="370846"/>
                    <a:pt x="2257680" y="370846"/>
                  </a:cubicBezTo>
                  <a:lnTo>
                    <a:pt x="203200" y="370846"/>
                  </a:lnTo>
                  <a:cubicBezTo>
                    <a:pt x="90976" y="370846"/>
                    <a:pt x="0" y="287829"/>
                    <a:pt x="0" y="185423"/>
                  </a:cubicBezTo>
                  <a:cubicBezTo>
                    <a:pt x="0" y="830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460880" cy="41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Medium"/>
                </a:rPr>
                <a:t>Benchmarks 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351095" y="8911450"/>
            <a:ext cx="3864240" cy="582327"/>
            <a:chOff x="0" y="0"/>
            <a:chExt cx="2460880" cy="3708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60880" cy="370846"/>
            </a:xfrm>
            <a:custGeom>
              <a:avLst/>
              <a:gdLst/>
              <a:ahLst/>
              <a:cxnLst/>
              <a:rect l="l" t="t" r="r" b="b"/>
              <a:pathLst>
                <a:path w="2460880" h="370846">
                  <a:moveTo>
                    <a:pt x="2257680" y="0"/>
                  </a:moveTo>
                  <a:cubicBezTo>
                    <a:pt x="2369904" y="0"/>
                    <a:pt x="2460880" y="83017"/>
                    <a:pt x="2460880" y="185423"/>
                  </a:cubicBezTo>
                  <a:cubicBezTo>
                    <a:pt x="2460880" y="287829"/>
                    <a:pt x="2369904" y="370846"/>
                    <a:pt x="2257680" y="370846"/>
                  </a:cubicBezTo>
                  <a:lnTo>
                    <a:pt x="203200" y="370846"/>
                  </a:lnTo>
                  <a:cubicBezTo>
                    <a:pt x="90976" y="370846"/>
                    <a:pt x="0" y="287829"/>
                    <a:pt x="0" y="185423"/>
                  </a:cubicBezTo>
                  <a:cubicBezTo>
                    <a:pt x="0" y="830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460880" cy="41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Medium"/>
                </a:rPr>
                <a:t>Benchmarks 4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724016" y="6426956"/>
            <a:ext cx="4680876" cy="28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1"/>
              </a:lnSpc>
              <a:spcBef>
                <a:spcPct val="0"/>
              </a:spcBef>
            </a:pPr>
            <a:r>
              <a:rPr lang="fr-FR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55600" y="7314370"/>
            <a:ext cx="4680876" cy="28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1"/>
              </a:lnSpc>
              <a:spcBef>
                <a:spcPct val="0"/>
              </a:spcBef>
            </a:pPr>
            <a:r>
              <a:rPr lang="fr-FR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55600" y="8176496"/>
            <a:ext cx="4680876" cy="28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1"/>
              </a:lnSpc>
              <a:spcBef>
                <a:spcPct val="0"/>
              </a:spcBef>
            </a:pPr>
            <a:r>
              <a:rPr lang="fr-FR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55600" y="9038622"/>
            <a:ext cx="4680876" cy="28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1"/>
              </a:lnSpc>
              <a:spcBef>
                <a:spcPct val="0"/>
              </a:spcBef>
            </a:pPr>
            <a:r>
              <a:rPr lang="fr-FR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3848176"/>
            <a:ext cx="965108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3677164"/>
            <a:ext cx="342024" cy="34202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93680" y="3677164"/>
            <a:ext cx="342024" cy="34202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79784" y="3677164"/>
            <a:ext cx="342024" cy="3420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17519" y="4463421"/>
            <a:ext cx="31982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4"/>
              </a:lnSpc>
            </a:pPr>
            <a:r>
              <a:rPr lang="fr-FR" sz="3222" spc="-80">
                <a:solidFill>
                  <a:srgbClr val="121212"/>
                </a:solidFill>
                <a:latin typeface="Anantason Ultra-Bold"/>
              </a:rPr>
              <a:t>Charte graphique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7519" y="5172211"/>
            <a:ext cx="3634445" cy="93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2"/>
              </a:lnSpc>
              <a:spcBef>
                <a:spcPct val="0"/>
              </a:spcBef>
            </a:pPr>
            <a:r>
              <a:rPr lang="fr-FR" sz="1691" spc="72">
                <a:solidFill>
                  <a:srgbClr val="000000"/>
                </a:solidFill>
                <a:latin typeface="Montserrat"/>
              </a:rPr>
              <a:t>Votre charte graphique / brand book et tous ces composants visuels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3680" y="4463421"/>
            <a:ext cx="355225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4"/>
              </a:lnSpc>
            </a:pPr>
            <a:r>
              <a:rPr lang="fr-FR" sz="3222" spc="-80">
                <a:solidFill>
                  <a:srgbClr val="121212"/>
                </a:solidFill>
                <a:latin typeface="Anantason Ultra-Bold"/>
              </a:rPr>
              <a:t>Anciens tournages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93680" y="5172211"/>
            <a:ext cx="3723264" cy="125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2"/>
              </a:lnSpc>
            </a:pPr>
            <a:r>
              <a:rPr lang="fr-FR" sz="1691" spc="72">
                <a:solidFill>
                  <a:srgbClr val="000000"/>
                </a:solidFill>
                <a:latin typeface="Montserrat"/>
              </a:rPr>
              <a:t>Des vidéos que vous possédez en interne (archives, anciens tournages)</a:t>
            </a:r>
          </a:p>
          <a:p>
            <a:pPr marL="0" lvl="0" indent="0" algn="l">
              <a:lnSpc>
                <a:spcPts val="2452"/>
              </a:lnSpc>
              <a:spcBef>
                <a:spcPct val="0"/>
              </a:spcBef>
            </a:pPr>
            <a:endParaRPr lang="fr-FR" sz="1691" spc="72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679784" y="4463421"/>
            <a:ext cx="31982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4"/>
              </a:lnSpc>
            </a:pPr>
            <a:r>
              <a:rPr lang="fr-FR" sz="3222" spc="-80">
                <a:solidFill>
                  <a:srgbClr val="121212"/>
                </a:solidFill>
                <a:latin typeface="Anantason Ultra-Bold"/>
              </a:rPr>
              <a:t>Vidéos de stock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79784" y="5172211"/>
            <a:ext cx="3723264" cy="93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2"/>
              </a:lnSpc>
              <a:spcBef>
                <a:spcPct val="0"/>
              </a:spcBef>
            </a:pPr>
            <a:r>
              <a:rPr lang="fr-FR" sz="1691" spc="72">
                <a:solidFill>
                  <a:srgbClr val="000000"/>
                </a:solidFill>
                <a:latin typeface="Montserrat"/>
              </a:rPr>
              <a:t>Achetées antérieurement ou à disposition dans d'autres services de l'entreprise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143000"/>
            <a:ext cx="9881628" cy="166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400"/>
              </a:lnSpc>
            </a:pPr>
            <a:r>
              <a:rPr lang="fr-FR" sz="6400">
                <a:solidFill>
                  <a:srgbClr val="121212"/>
                </a:solidFill>
                <a:latin typeface="Anantason Ultra-Bold"/>
              </a:rPr>
              <a:t>RESSOURCES À DISPOSITION</a:t>
            </a:r>
          </a:p>
        </p:txBody>
      </p:sp>
      <p:sp>
        <p:nvSpPr>
          <p:cNvPr id="19" name="AutoShape 19"/>
          <p:cNvSpPr/>
          <p:nvPr/>
        </p:nvSpPr>
        <p:spPr>
          <a:xfrm>
            <a:off x="4409940" y="6950862"/>
            <a:ext cx="965108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4409940" y="6779849"/>
            <a:ext cx="342024" cy="34202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74920" y="6779849"/>
            <a:ext cx="342024" cy="34202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 lang="fr-F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61024" y="6779849"/>
            <a:ext cx="342024" cy="3420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 lang="fr-FR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498759" y="7566106"/>
            <a:ext cx="31982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4"/>
              </a:lnSpc>
            </a:pPr>
            <a:r>
              <a:rPr lang="fr-FR" sz="3222" spc="-80">
                <a:solidFill>
                  <a:srgbClr val="121212"/>
                </a:solidFill>
                <a:latin typeface="Anantason Ultra-Bold"/>
              </a:rPr>
              <a:t>Images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98759" y="8274896"/>
            <a:ext cx="3198276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2"/>
              </a:lnSpc>
              <a:spcBef>
                <a:spcPct val="0"/>
              </a:spcBef>
            </a:pPr>
            <a:r>
              <a:rPr lang="fr-FR" sz="1691" spc="72">
                <a:solidFill>
                  <a:srgbClr val="000000"/>
                </a:solidFill>
                <a:latin typeface="Montserrat"/>
              </a:rPr>
              <a:t>Photos et images de banque interne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74920" y="7566106"/>
            <a:ext cx="31982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4"/>
              </a:lnSpc>
            </a:pPr>
            <a:r>
              <a:rPr lang="fr-FR" sz="3222" spc="-80">
                <a:solidFill>
                  <a:srgbClr val="121212"/>
                </a:solidFill>
                <a:latin typeface="Anantason Ultra-Bold"/>
              </a:rPr>
              <a:t>Illustrations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74920" y="8274896"/>
            <a:ext cx="3198276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2"/>
              </a:lnSpc>
              <a:spcBef>
                <a:spcPct val="0"/>
              </a:spcBef>
            </a:pPr>
            <a:r>
              <a:rPr lang="fr-FR" sz="1691" spc="72">
                <a:solidFill>
                  <a:srgbClr val="000000"/>
                </a:solidFill>
                <a:latin typeface="Montserrat"/>
              </a:rPr>
              <a:t>Illustrations, infographies, pictogrammes, logos utiles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61024" y="7566106"/>
            <a:ext cx="31982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4"/>
              </a:lnSpc>
            </a:pPr>
            <a:r>
              <a:rPr lang="fr-FR" sz="3222" spc="-80">
                <a:solidFill>
                  <a:srgbClr val="121212"/>
                </a:solidFill>
                <a:latin typeface="Anantason Ultra-Bold"/>
              </a:rPr>
              <a:t>Audio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61024" y="8274896"/>
            <a:ext cx="3198276" cy="93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2"/>
              </a:lnSpc>
            </a:pPr>
            <a:r>
              <a:rPr lang="fr-FR" sz="1691" spc="72">
                <a:solidFill>
                  <a:srgbClr val="000000"/>
                </a:solidFill>
                <a:latin typeface="Montserrat"/>
              </a:rPr>
              <a:t>Des identités sonores et musiques</a:t>
            </a:r>
          </a:p>
          <a:p>
            <a:pPr marL="0" lvl="0" indent="0" algn="l">
              <a:lnSpc>
                <a:spcPts val="2452"/>
              </a:lnSpc>
              <a:spcBef>
                <a:spcPct val="0"/>
              </a:spcBef>
            </a:pPr>
            <a:endParaRPr lang="fr-FR" sz="1691" spc="72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28700" y="3897985"/>
            <a:ext cx="16230600" cy="3685525"/>
            <a:chOff x="0" y="0"/>
            <a:chExt cx="21640800" cy="491403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1540" b="57669"/>
            <a:stretch>
              <a:fillRect/>
            </a:stretch>
          </p:blipFill>
          <p:spPr>
            <a:xfrm>
              <a:off x="0" y="0"/>
              <a:ext cx="21640800" cy="491403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401070" y="8038417"/>
            <a:ext cx="9485859" cy="110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2"/>
              </a:lnSpc>
              <a:spcBef>
                <a:spcPct val="0"/>
              </a:spcBef>
            </a:pPr>
            <a:r>
              <a:rPr lang="fr-FR" sz="9324" spc="-261">
                <a:solidFill>
                  <a:srgbClr val="121212"/>
                </a:solidFill>
                <a:latin typeface="Anantason Ultra-Bold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5400" y="1152525"/>
            <a:ext cx="16230600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Bold"/>
              </a:rPr>
              <a:t>RENSEIGNEMENTS ADDITIONNELS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2766" y="2277799"/>
            <a:ext cx="14373814" cy="63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490" lvl="1" indent="-201745">
              <a:lnSpc>
                <a:spcPts val="2616"/>
              </a:lnSpc>
              <a:buFont typeface="Arial"/>
              <a:buChar char="•"/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Infos administratives pour un devis :</a:t>
            </a:r>
          </a:p>
          <a:p>
            <a:pPr marL="403490" lvl="1" indent="-201745">
              <a:lnSpc>
                <a:spcPts val="2616"/>
              </a:lnSpc>
              <a:buFont typeface="Arial"/>
              <a:buChar char="•"/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Autre :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93FF3BD-01E7-2A02-0F75-2182E72B949F}"/>
              </a:ext>
            </a:extLst>
          </p:cNvPr>
          <p:cNvSpPr txBox="1"/>
          <p:nvPr/>
        </p:nvSpPr>
        <p:spPr>
          <a:xfrm>
            <a:off x="5638800" y="9422009"/>
            <a:ext cx="12344400" cy="333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28"/>
              </a:lnSpc>
              <a:spcBef>
                <a:spcPct val="0"/>
              </a:spcBef>
            </a:pPr>
            <a:r>
              <a:rPr lang="fr-FR" sz="2020">
                <a:solidFill>
                  <a:srgbClr val="000000"/>
                </a:solidFill>
                <a:latin typeface="Montserrat Semi-Bold"/>
              </a:rPr>
              <a:t>Modèle proposé par l’agence ELAN FILMS en partenariat avec Skeem.io</a:t>
            </a:r>
          </a:p>
        </p:txBody>
      </p:sp>
      <p:pic>
        <p:nvPicPr>
          <p:cNvPr id="13" name="Image 12" descr="Une image contenant dessin humoristique, Graphique, clipart, créativité&#10;&#10;Description générée automatiquement">
            <a:extLst>
              <a:ext uri="{FF2B5EF4-FFF2-40B4-BE49-F238E27FC236}">
                <a16:creationId xmlns:a16="http://schemas.microsoft.com/office/drawing/2014/main" id="{DBB20CEF-D782-B4C8-736D-095EC3670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" y="8998768"/>
            <a:ext cx="2667000" cy="8464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7800" y="2133141"/>
            <a:ext cx="6310603" cy="6528499"/>
            <a:chOff x="0" y="0"/>
            <a:chExt cx="8414137" cy="87046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799" r="17799"/>
            <a:stretch>
              <a:fillRect/>
            </a:stretch>
          </p:blipFill>
          <p:spPr>
            <a:xfrm>
              <a:off x="0" y="0"/>
              <a:ext cx="8414137" cy="8704665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8254712" y="2828466"/>
            <a:ext cx="8634256" cy="451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0"/>
              </a:lnSpc>
            </a:pPr>
            <a:r>
              <a:rPr lang="en-US" sz="20000" spc="-560">
                <a:solidFill>
                  <a:srgbClr val="121212"/>
                </a:solidFill>
                <a:latin typeface="Anantason Ultra-Bold"/>
              </a:rPr>
              <a:t>BRIEF</a:t>
            </a:r>
          </a:p>
          <a:p>
            <a:pPr marL="0" lvl="0" indent="0" algn="l">
              <a:lnSpc>
                <a:spcPts val="9358"/>
              </a:lnSpc>
            </a:pPr>
            <a:r>
              <a:rPr lang="en-US" sz="11141" spc="-311">
                <a:solidFill>
                  <a:srgbClr val="121212"/>
                </a:solidFill>
                <a:latin typeface="Anantason Ultra-Bold"/>
              </a:rPr>
              <a:t>DE VIDEO CORPORATE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54712" y="7952911"/>
            <a:ext cx="2968036" cy="33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Semi-Bold"/>
              </a:rPr>
              <a:t>Entreprise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54712" y="8323689"/>
            <a:ext cx="2627393" cy="3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Italics"/>
              </a:rPr>
              <a:t>Nom de l'entreprise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17894" y="8323689"/>
            <a:ext cx="2487818" cy="33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"/>
              </a:rPr>
              <a:t>Nom de la vidéo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17894" y="7952911"/>
            <a:ext cx="2968036" cy="33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Semi-Bold"/>
              </a:rPr>
              <a:t>Vidéo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55975" y="9619146"/>
            <a:ext cx="1406649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Inter"/>
              </a:rPr>
              <a:t>www.skeem.io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97AE4B5-407F-8A37-A9A6-198712A4F3C0}"/>
              </a:ext>
            </a:extLst>
          </p:cNvPr>
          <p:cNvSpPr txBox="1"/>
          <p:nvPr/>
        </p:nvSpPr>
        <p:spPr>
          <a:xfrm>
            <a:off x="304800" y="9619146"/>
            <a:ext cx="2101463" cy="259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Inter"/>
              </a:rPr>
              <a:t>www.elan-films.fr</a:t>
            </a:r>
            <a:endParaRPr lang="en-US" sz="1599" dirty="0">
              <a:solidFill>
                <a:srgbClr val="000000"/>
              </a:solidFill>
              <a:latin typeface="Inter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911D44B-5D2B-AB01-C521-3B0423FB6560}"/>
              </a:ext>
            </a:extLst>
          </p:cNvPr>
          <p:cNvSpPr txBox="1"/>
          <p:nvPr/>
        </p:nvSpPr>
        <p:spPr>
          <a:xfrm>
            <a:off x="5606716" y="842341"/>
            <a:ext cx="12344400" cy="333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828"/>
              </a:lnSpc>
              <a:spcBef>
                <a:spcPct val="0"/>
              </a:spcBef>
            </a:pPr>
            <a:r>
              <a:rPr lang="fr-FR" sz="2020" dirty="0">
                <a:solidFill>
                  <a:srgbClr val="000000"/>
                </a:solidFill>
                <a:latin typeface="Montserrat Semi-Bold"/>
              </a:rPr>
              <a:t>Modèle proposé par l’agence ELAN FILMS en partenariat avec Skeem.io</a:t>
            </a:r>
          </a:p>
        </p:txBody>
      </p:sp>
      <p:pic>
        <p:nvPicPr>
          <p:cNvPr id="16" name="Image 15" descr="Une image contenant dessin humoristique, Graphique, clipart, créativité&#10;&#10;Description générée automatiquement">
            <a:extLst>
              <a:ext uri="{FF2B5EF4-FFF2-40B4-BE49-F238E27FC236}">
                <a16:creationId xmlns:a16="http://schemas.microsoft.com/office/drawing/2014/main" id="{50A1509E-A2DE-1315-C3C6-2CEE272DD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4" y="419100"/>
            <a:ext cx="3361149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2287" y="0"/>
            <a:ext cx="10065713" cy="10287000"/>
            <a:chOff x="0" y="0"/>
            <a:chExt cx="1342095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367" t="31531" r="36996"/>
            <a:stretch>
              <a:fillRect/>
            </a:stretch>
          </p:blipFill>
          <p:spPr>
            <a:xfrm>
              <a:off x="0" y="0"/>
              <a:ext cx="1342095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420565" y="5027321"/>
            <a:ext cx="10838735" cy="3720349"/>
            <a:chOff x="0" y="0"/>
            <a:chExt cx="2854646" cy="1009691"/>
          </a:xfrm>
          <a:solidFill>
            <a:schemeClr val="tx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854646" cy="1009691"/>
            </a:xfrm>
            <a:custGeom>
              <a:avLst/>
              <a:gdLst/>
              <a:ahLst/>
              <a:cxnLst/>
              <a:rect l="l" t="t" r="r" b="b"/>
              <a:pathLst>
                <a:path w="2854646" h="1009691">
                  <a:moveTo>
                    <a:pt x="0" y="0"/>
                  </a:moveTo>
                  <a:lnTo>
                    <a:pt x="2854646" y="0"/>
                  </a:lnTo>
                  <a:lnTo>
                    <a:pt x="2854646" y="1009691"/>
                  </a:lnTo>
                  <a:lnTo>
                    <a:pt x="0" y="1009691"/>
                  </a:ln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54646" cy="103826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2897"/>
                </a:lnSpc>
                <a:spcBef>
                  <a:spcPct val="0"/>
                </a:spcBef>
              </a:pPr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8225" y="4913999"/>
            <a:ext cx="16767038" cy="3833672"/>
            <a:chOff x="0" y="0"/>
            <a:chExt cx="4416010" cy="10096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16010" cy="1009691"/>
            </a:xfrm>
            <a:custGeom>
              <a:avLst/>
              <a:gdLst/>
              <a:ahLst/>
              <a:cxnLst/>
              <a:rect l="l" t="t" r="r" b="b"/>
              <a:pathLst>
                <a:path w="4416010" h="1009691">
                  <a:moveTo>
                    <a:pt x="0" y="0"/>
                  </a:moveTo>
                  <a:lnTo>
                    <a:pt x="4416010" y="0"/>
                  </a:lnTo>
                  <a:lnTo>
                    <a:pt x="4416010" y="1009691"/>
                  </a:lnTo>
                  <a:lnTo>
                    <a:pt x="0" y="100969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416010" cy="1057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fr-FR"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74839"/>
              </p:ext>
            </p:extLst>
          </p:nvPr>
        </p:nvGraphicFramePr>
        <p:xfrm>
          <a:off x="1028699" y="5143500"/>
          <a:ext cx="5485627" cy="3374671"/>
        </p:xfrm>
        <a:graphic>
          <a:graphicData uri="http://schemas.openxmlformats.org/drawingml/2006/table">
            <a:tbl>
              <a:tblPr/>
              <a:tblGrid>
                <a:gridCol w="1255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722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u="none" strike="noStrike" noProof="0">
                          <a:solidFill>
                            <a:srgbClr val="000000"/>
                          </a:solidFill>
                          <a:latin typeface="Montserrat Bold"/>
                        </a:rPr>
                        <a:t>1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Coordonnées</a:t>
                      </a:r>
                      <a:endParaRPr lang="fr-FR" sz="1100" noProof="0" dirty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72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u="none" strike="noStrike" noProof="0">
                          <a:solidFill>
                            <a:srgbClr val="000000"/>
                          </a:solidFill>
                          <a:latin typeface="Montserrat Bold"/>
                        </a:rPr>
                        <a:t>2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L’entreprise et le contexte de communication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72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u="none" strike="noStrike" noProof="0">
                          <a:solidFill>
                            <a:srgbClr val="000000"/>
                          </a:solidFill>
                          <a:latin typeface="Montserrat Bold"/>
                        </a:rPr>
                        <a:t>3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97"/>
                        </a:lnSpc>
                        <a:defRPr/>
                      </a:pPr>
                      <a:r>
                        <a:rPr lang="fr-FR" sz="206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La genèse du projet</a:t>
                      </a:r>
                      <a:endParaRPr lang="fr-FR" sz="1100" noProof="0" dirty="0"/>
                    </a:p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</a:pPr>
                      <a:r>
                        <a:rPr lang="fr-FR" sz="206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et la vocation de la vidéo</a:t>
                      </a:r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688817"/>
              </p:ext>
            </p:extLst>
          </p:nvPr>
        </p:nvGraphicFramePr>
        <p:xfrm>
          <a:off x="6678363" y="4987748"/>
          <a:ext cx="4997531" cy="3393902"/>
        </p:xfrm>
        <a:graphic>
          <a:graphicData uri="http://schemas.openxmlformats.org/drawingml/2006/table">
            <a:tbl>
              <a:tblPr/>
              <a:tblGrid>
                <a:gridCol w="125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2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872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u="none" strike="noStrike" noProof="0">
                          <a:solidFill>
                            <a:srgbClr val="000000"/>
                          </a:solidFill>
                          <a:latin typeface="Montserrat Bold"/>
                        </a:rPr>
                        <a:t>4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97"/>
                        </a:lnSpc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Cibles et</a:t>
                      </a:r>
                      <a:endParaRPr lang="fr-FR" sz="1100" noProof="0"/>
                    </a:p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modes de diffusion</a:t>
                      </a:r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45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u="none" strike="noStrike" noProof="0">
                          <a:solidFill>
                            <a:srgbClr val="000000"/>
                          </a:solidFill>
                          <a:latin typeface="Montserrat Bold"/>
                        </a:rPr>
                        <a:t>5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Fiche d’identité du film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72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u="none" strike="noStrike" noProof="0">
                          <a:solidFill>
                            <a:srgbClr val="000000"/>
                          </a:solidFill>
                          <a:latin typeface="Montserrat Bold"/>
                        </a:rPr>
                        <a:t>6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97"/>
                        </a:lnSpc>
                        <a:defRPr/>
                      </a:pPr>
                      <a:r>
                        <a:rPr lang="fr-FR" sz="206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Organisation</a:t>
                      </a:r>
                      <a:endParaRPr lang="fr-FR" sz="1100" noProof="0" dirty="0"/>
                    </a:p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</a:pPr>
                      <a:r>
                        <a:rPr lang="fr-FR" sz="206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et production</a:t>
                      </a:r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1177287" y="3588146"/>
            <a:ext cx="6387178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fr-FR" sz="9000">
                <a:solidFill>
                  <a:srgbClr val="121212"/>
                </a:solidFill>
                <a:latin typeface="Anantason Ultra-Bold"/>
              </a:rPr>
              <a:t>SOMMAIRE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521627"/>
              </p:ext>
            </p:extLst>
          </p:nvPr>
        </p:nvGraphicFramePr>
        <p:xfrm>
          <a:off x="11839931" y="5289636"/>
          <a:ext cx="4997531" cy="3312366"/>
        </p:xfrm>
        <a:graphic>
          <a:graphicData uri="http://schemas.openxmlformats.org/drawingml/2006/table">
            <a:tbl>
              <a:tblPr/>
              <a:tblGrid>
                <a:gridCol w="125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2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722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7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Benchmarks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45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8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Ressources à disposition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72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>
                          <a:solidFill>
                            <a:srgbClr val="000000"/>
                          </a:solidFill>
                          <a:latin typeface="Montserrat Bold"/>
                        </a:rPr>
                        <a:t>9</a:t>
                      </a:r>
                      <a:endParaRPr lang="fr-FR" sz="1100" noProof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fr-FR" sz="206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Renseignements additionnels</a:t>
                      </a:r>
                      <a:endParaRPr lang="fr-FR" sz="1100" noProof="0" dirty="0"/>
                    </a:p>
                  </a:txBody>
                  <a:tcPr marL="226721" marR="226721" marT="226721" marB="226721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4503" y="4810906"/>
            <a:ext cx="5246600" cy="954495"/>
            <a:chOff x="0" y="0"/>
            <a:chExt cx="223387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3871" cy="406400"/>
            </a:xfrm>
            <a:custGeom>
              <a:avLst/>
              <a:gdLst/>
              <a:ahLst/>
              <a:cxnLst/>
              <a:rect l="l" t="t" r="r" b="b"/>
              <a:pathLst>
                <a:path w="2233871" h="406400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Nom / Prénom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14503" y="2564204"/>
            <a:ext cx="5246600" cy="954495"/>
            <a:chOff x="0" y="0"/>
            <a:chExt cx="2233871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3871" cy="406400"/>
            </a:xfrm>
            <a:custGeom>
              <a:avLst/>
              <a:gdLst/>
              <a:ahLst/>
              <a:cxnLst/>
              <a:rect l="l" t="t" r="r" b="b"/>
              <a:pathLst>
                <a:path w="2233871" h="406400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 dirty="0">
                  <a:solidFill>
                    <a:srgbClr val="000000"/>
                  </a:solidFill>
                  <a:latin typeface="Montserrat Bold"/>
                </a:rPr>
                <a:t>Entreprise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14503" y="7580887"/>
            <a:ext cx="5246600" cy="954495"/>
            <a:chOff x="0" y="0"/>
            <a:chExt cx="2233871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33871" cy="406400"/>
            </a:xfrm>
            <a:custGeom>
              <a:avLst/>
              <a:gdLst/>
              <a:ahLst/>
              <a:cxnLst/>
              <a:rect l="l" t="t" r="r" b="b"/>
              <a:pathLst>
                <a:path w="2233871" h="406400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Email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291775" y="3299969"/>
            <a:ext cx="4911859" cy="5018502"/>
          </a:xfrm>
          <a:custGeom>
            <a:avLst/>
            <a:gdLst/>
            <a:ahLst/>
            <a:cxnLst/>
            <a:rect l="l" t="t" r="r" b="b"/>
            <a:pathLst>
              <a:path w="4911859" h="5018502">
                <a:moveTo>
                  <a:pt x="0" y="0"/>
                </a:moveTo>
                <a:lnTo>
                  <a:pt x="4911859" y="0"/>
                </a:lnTo>
                <a:lnTo>
                  <a:pt x="4911859" y="5018502"/>
                </a:lnTo>
                <a:lnTo>
                  <a:pt x="0" y="5018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152525"/>
            <a:ext cx="8738866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Ultra-Bold"/>
              </a:rPr>
              <a:t>MES COORDONNÉES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23950" y="5861956"/>
            <a:ext cx="4427704" cy="40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1"/>
              </a:lnSpc>
              <a:spcBef>
                <a:spcPct val="0"/>
              </a:spcBef>
            </a:pPr>
            <a:r>
              <a:rPr lang="fr-FR" sz="2366" spc="101">
                <a:solidFill>
                  <a:srgbClr val="000000"/>
                </a:solidFill>
                <a:latin typeface="Montserrat"/>
              </a:rPr>
              <a:t>Fonction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23950" y="8630706"/>
            <a:ext cx="4427704" cy="40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31"/>
              </a:lnSpc>
              <a:spcBef>
                <a:spcPct val="0"/>
              </a:spcBef>
            </a:pPr>
            <a:r>
              <a:rPr lang="fr-FR" sz="2366" spc="101">
                <a:solidFill>
                  <a:srgbClr val="000000"/>
                </a:solidFill>
                <a:latin typeface="Montserrat"/>
              </a:rPr>
              <a:t>Téléphone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479024" y="297708"/>
            <a:ext cx="17808976" cy="3027707"/>
          </a:xfrm>
          <a:prstGeom prst="rect">
            <a:avLst/>
          </a:prstGeom>
          <a:solidFill>
            <a:schemeClr val="tx1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152525"/>
            <a:ext cx="16185542" cy="168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fr-FR" sz="6399">
                <a:solidFill>
                  <a:schemeClr val="bg1"/>
                </a:solidFill>
                <a:latin typeface="Anantason Ultra-Bold"/>
              </a:rPr>
              <a:t>L'ENTREPRISE ET LE</a:t>
            </a:r>
          </a:p>
          <a:p>
            <a:pPr marL="0" lvl="0" indent="0">
              <a:lnSpc>
                <a:spcPts val="6399"/>
              </a:lnSpc>
            </a:pPr>
            <a:r>
              <a:rPr lang="fr-FR" sz="6399">
                <a:solidFill>
                  <a:schemeClr val="bg1"/>
                </a:solidFill>
                <a:latin typeface="Anantason Ultra-Bold"/>
              </a:rPr>
              <a:t>CONTEXTE DE COMMUNICATION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101079"/>
            <a:ext cx="7667572" cy="2573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 marL="0" lvl="0" indent="0">
              <a:lnSpc>
                <a:spcPts val="2886"/>
              </a:lnSpc>
              <a:spcBef>
                <a:spcPct val="0"/>
              </a:spcBef>
            </a:pPr>
            <a:endParaRPr lang="fr-FR" sz="1990" spc="85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564786" y="5142596"/>
            <a:ext cx="7553755" cy="443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 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endParaRPr lang="fr-FR" sz="1990" spc="85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 marL="0" lvl="0" indent="0">
              <a:lnSpc>
                <a:spcPts val="2886"/>
              </a:lnSpc>
              <a:spcBef>
                <a:spcPct val="0"/>
              </a:spcBef>
            </a:pPr>
            <a:endParaRPr lang="fr-FR" sz="1990" spc="85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3878527"/>
            <a:ext cx="6358841" cy="673453"/>
            <a:chOff x="0" y="0"/>
            <a:chExt cx="3837289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37289" cy="406400"/>
            </a:xfrm>
            <a:custGeom>
              <a:avLst/>
              <a:gdLst/>
              <a:ahLst/>
              <a:cxnLst/>
              <a:rect l="l" t="t" r="r" b="b"/>
              <a:pathLst>
                <a:path w="3837289" h="406400">
                  <a:moveTo>
                    <a:pt x="3634089" y="0"/>
                  </a:moveTo>
                  <a:cubicBezTo>
                    <a:pt x="3746313" y="0"/>
                    <a:pt x="3837289" y="90976"/>
                    <a:pt x="3837289" y="203200"/>
                  </a:cubicBezTo>
                  <a:cubicBezTo>
                    <a:pt x="3837289" y="315424"/>
                    <a:pt x="3746313" y="406400"/>
                    <a:pt x="36340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837289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Histoire et raison d'être de l'entreprise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64786" y="3601640"/>
            <a:ext cx="6649457" cy="1310260"/>
            <a:chOff x="0" y="0"/>
            <a:chExt cx="4012663" cy="7906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12663" cy="790686"/>
            </a:xfrm>
            <a:custGeom>
              <a:avLst/>
              <a:gdLst/>
              <a:ahLst/>
              <a:cxnLst/>
              <a:rect l="l" t="t" r="r" b="b"/>
              <a:pathLst>
                <a:path w="4012663" h="790686">
                  <a:moveTo>
                    <a:pt x="3809463" y="0"/>
                  </a:moveTo>
                  <a:cubicBezTo>
                    <a:pt x="3921687" y="0"/>
                    <a:pt x="4012663" y="177001"/>
                    <a:pt x="4012663" y="395343"/>
                  </a:cubicBezTo>
                  <a:cubicBezTo>
                    <a:pt x="4012663" y="613685"/>
                    <a:pt x="3921687" y="790686"/>
                    <a:pt x="3809463" y="790686"/>
                  </a:cubicBezTo>
                  <a:lnTo>
                    <a:pt x="203200" y="790686"/>
                  </a:lnTo>
                  <a:cubicBezTo>
                    <a:pt x="90976" y="790686"/>
                    <a:pt x="0" y="613685"/>
                    <a:pt x="0" y="395343"/>
                  </a:cubicBezTo>
                  <a:cubicBezTo>
                    <a:pt x="0" y="17700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3D7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012663" cy="838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1"/>
                </a:lnSpc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Historique et habitudes</a:t>
              </a:r>
            </a:p>
            <a:p>
              <a:pPr algn="ctr">
                <a:lnSpc>
                  <a:spcPts val="3001"/>
                </a:lnSpc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en termes de communication digitale</a:t>
              </a:r>
            </a:p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endParaRPr lang="fr-FR" sz="2069" spc="89">
                <a:solidFill>
                  <a:srgbClr val="000000"/>
                </a:solidFill>
                <a:latin typeface="Montserrat 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52525"/>
            <a:ext cx="16230600" cy="2503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Ultra-Bold"/>
              </a:rPr>
              <a:t>LA GENÈSE DU PROJET</a:t>
            </a:r>
          </a:p>
          <a:p>
            <a:pPr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Ultra-Bold"/>
              </a:rPr>
              <a:t>ET LA VOCATION DE LA VIDÉO</a:t>
            </a:r>
          </a:p>
          <a:p>
            <a:pPr marL="0" lvl="0" indent="0" algn="l">
              <a:lnSpc>
                <a:spcPts val="6399"/>
              </a:lnSpc>
            </a:pPr>
            <a:endParaRPr lang="fr-FR" sz="6399">
              <a:solidFill>
                <a:srgbClr val="121212"/>
              </a:solidFill>
              <a:latin typeface="Anantason Ultra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5085392"/>
            <a:ext cx="5065701" cy="417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3534689"/>
            <a:ext cx="3701788" cy="929260"/>
            <a:chOff x="0" y="0"/>
            <a:chExt cx="2233871" cy="5607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33871" cy="560769"/>
            </a:xfrm>
            <a:custGeom>
              <a:avLst/>
              <a:gdLst/>
              <a:ahLst/>
              <a:cxnLst/>
              <a:rect l="l" t="t" r="r" b="b"/>
              <a:pathLst>
                <a:path w="2233871" h="560769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Les besoins de l'entreprise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27040" y="3534689"/>
            <a:ext cx="3701788" cy="929260"/>
            <a:chOff x="0" y="0"/>
            <a:chExt cx="2233871" cy="5607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3871" cy="560769"/>
            </a:xfrm>
            <a:custGeom>
              <a:avLst/>
              <a:gdLst/>
              <a:ahLst/>
              <a:cxnLst/>
              <a:rect l="l" t="t" r="r" b="b"/>
              <a:pathLst>
                <a:path w="2233871" h="560769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La vocation première de la vidéo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57512" y="3534689"/>
            <a:ext cx="3701788" cy="929260"/>
            <a:chOff x="0" y="0"/>
            <a:chExt cx="2233871" cy="5607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33871" cy="560769"/>
            </a:xfrm>
            <a:custGeom>
              <a:avLst/>
              <a:gdLst/>
              <a:ahLst/>
              <a:cxnLst/>
              <a:rect l="l" t="t" r="r" b="b"/>
              <a:pathLst>
                <a:path w="2233871" h="560769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Les objectifs secondaires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611150" y="5085392"/>
            <a:ext cx="5065701" cy="417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875556" y="5085392"/>
            <a:ext cx="5065701" cy="417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26683" y="0"/>
            <a:ext cx="6461317" cy="10287000"/>
          </a:xfrm>
          <a:prstGeom prst="rect">
            <a:avLst/>
          </a:prstGeom>
          <a:solidFill>
            <a:schemeClr val="tx1"/>
          </a:solidFill>
        </p:spPr>
      </p:sp>
      <p:grpSp>
        <p:nvGrpSpPr>
          <p:cNvPr id="3" name="Group 3"/>
          <p:cNvGrpSpPr/>
          <p:nvPr/>
        </p:nvGrpSpPr>
        <p:grpSpPr>
          <a:xfrm>
            <a:off x="12602661" y="697902"/>
            <a:ext cx="5013152" cy="8891196"/>
            <a:chOff x="0" y="0"/>
            <a:chExt cx="6684202" cy="1185492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6424" r="26424"/>
            <a:stretch>
              <a:fillRect/>
            </a:stretch>
          </p:blipFill>
          <p:spPr>
            <a:xfrm>
              <a:off x="0" y="0"/>
              <a:ext cx="6684202" cy="1185492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28700" y="1152525"/>
            <a:ext cx="6432767" cy="168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Ultra-Bold"/>
              </a:rPr>
              <a:t>CIBLE ET DIFFUSION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622217"/>
            <a:ext cx="9369747" cy="108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86"/>
              </a:lnSpc>
              <a:spcBef>
                <a:spcPct val="0"/>
              </a:spcBef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Votre texte succinct. Votre texte succinct. Votre texte succinct. Votre texte succinct. Votre texte succinct. Votre texte succinct. Votre texte succinct. Votre texte succinct. Votre texte succinct.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3617722"/>
            <a:ext cx="3701788" cy="673453"/>
            <a:chOff x="0" y="0"/>
            <a:chExt cx="2233871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33871" cy="406400"/>
            </a:xfrm>
            <a:custGeom>
              <a:avLst/>
              <a:gdLst/>
              <a:ahLst/>
              <a:cxnLst/>
              <a:rect l="l" t="t" r="r" b="b"/>
              <a:pathLst>
                <a:path w="2233871" h="406400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Cible(s)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6864054"/>
            <a:ext cx="3701788" cy="673453"/>
            <a:chOff x="0" y="0"/>
            <a:chExt cx="2233871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33871" cy="406400"/>
            </a:xfrm>
            <a:custGeom>
              <a:avLst/>
              <a:gdLst/>
              <a:ahLst/>
              <a:cxnLst/>
              <a:rect l="l" t="t" r="r" b="b"/>
              <a:pathLst>
                <a:path w="2233871" h="406400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Mode (s) de diffusion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7870882"/>
            <a:ext cx="9369747" cy="708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86"/>
              </a:lnSpc>
              <a:spcBef>
                <a:spcPct val="0"/>
              </a:spcBef>
            </a:pPr>
            <a:r>
              <a:rPr lang="fr-FR" sz="1990" spc="85">
                <a:solidFill>
                  <a:srgbClr val="000000"/>
                </a:solidFill>
                <a:latin typeface="Montserrat"/>
              </a:rPr>
              <a:t>Exemples : Site web, projection en présentiel, réseaux sociaux, Youtube, plateforme mooc…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517637"/>
          </a:xfrm>
          <a:prstGeom prst="rect">
            <a:avLst/>
          </a:prstGeom>
          <a:solidFill>
            <a:schemeClr val="tx1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52525"/>
            <a:ext cx="7723401" cy="168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fr-FR" sz="6399">
                <a:solidFill>
                  <a:schemeClr val="bg1"/>
                </a:solidFill>
                <a:latin typeface="Anantason Ultra-Bold"/>
              </a:rPr>
              <a:t>FICHE D'IDENTITÉ</a:t>
            </a:r>
          </a:p>
          <a:p>
            <a:pPr marL="0" lvl="0" indent="0" algn="l">
              <a:lnSpc>
                <a:spcPts val="6399"/>
              </a:lnSpc>
            </a:pPr>
            <a:r>
              <a:rPr lang="fr-FR" sz="6399">
                <a:solidFill>
                  <a:schemeClr val="bg1"/>
                </a:solidFill>
                <a:latin typeface="Anantason Ultra-Bold"/>
              </a:rPr>
              <a:t>DE LA VIDÉO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028854"/>
            <a:ext cx="2998305" cy="130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Images réelles / motion design / animation 2D / animation 3D / mix / Réalité virtuelle...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245899"/>
            <a:ext cx="327279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STYLE (TECHNIQUE) DE RÉALISATION SOUHAITÉ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58680" y="5028854"/>
            <a:ext cx="2998305" cy="97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XX minutes</a:t>
            </a:r>
          </a:p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Une seule vidéo ? Plusieurs formats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5909" y="4403061"/>
            <a:ext cx="32727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DURÉE ENVISAGÉE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6037" y="5028854"/>
            <a:ext cx="2998305" cy="97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Voix off / textes / voix off et textes / seulement par l’image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77604" y="4403061"/>
            <a:ext cx="32727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NARRATION*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850394" y="370533"/>
            <a:ext cx="4684958" cy="2776572"/>
            <a:chOff x="0" y="0"/>
            <a:chExt cx="6246611" cy="370209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t="5606" b="5606"/>
            <a:stretch>
              <a:fillRect/>
            </a:stretch>
          </p:blipFill>
          <p:spPr>
            <a:xfrm>
              <a:off x="0" y="0"/>
              <a:ext cx="6246611" cy="3702096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4805630" y="7329560"/>
            <a:ext cx="2998305" cy="64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Français, anglais, chinois...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76380" y="6891215"/>
            <a:ext cx="32727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LANGUE(S)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325953"/>
            <a:ext cx="6219427" cy="2619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857323"/>
            <a:ext cx="32727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SUJET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83750" y="7329750"/>
            <a:ext cx="2998305" cy="64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Oui / Non</a:t>
            </a:r>
          </a:p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Dans quelles langues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83750" y="6891215"/>
            <a:ext cx="32727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SOUS-TITRES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18490" y="7329750"/>
            <a:ext cx="2998305" cy="64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Musique d'illustration (stock) ou originale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18490" y="6891215"/>
            <a:ext cx="32727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MUSIQUE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94" y="5028854"/>
            <a:ext cx="2998305" cy="64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</a:pPr>
            <a:r>
              <a:rPr lang="fr-FR" sz="1868" spc="37">
                <a:solidFill>
                  <a:srgbClr val="1A1A1A"/>
                </a:solidFill>
                <a:latin typeface="Montserrat"/>
              </a:rPr>
              <a:t>images, vidéos, illustrations, etc…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93394" y="4403061"/>
            <a:ext cx="36256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fr-FR" sz="1800" spc="81">
                <a:solidFill>
                  <a:srgbClr val="1A1A1A"/>
                </a:solidFill>
                <a:latin typeface="Anantason Ultra-Bold"/>
              </a:rPr>
              <a:t>ACHAT DE STOCK ÉVENTUEL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21344" y="9673039"/>
            <a:ext cx="5391745" cy="25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ctr">
              <a:lnSpc>
                <a:spcPts val="2239"/>
              </a:lnSpc>
              <a:buFont typeface="Arial"/>
              <a:buChar char="•"/>
            </a:pPr>
            <a:r>
              <a:rPr lang="fr-FR" sz="1599">
                <a:solidFill>
                  <a:srgbClr val="000000"/>
                </a:solidFill>
                <a:latin typeface="Inter Italics"/>
              </a:rPr>
              <a:t>par quel moyen votre message va-t’il être transmis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52525"/>
            <a:ext cx="16230600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</a:pPr>
            <a:r>
              <a:rPr lang="fr-FR" sz="6399">
                <a:solidFill>
                  <a:srgbClr val="121212"/>
                </a:solidFill>
                <a:latin typeface="Anantason Bold"/>
              </a:rPr>
              <a:t>ORGANISATION ET PRODUCTION   1/2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815535"/>
            <a:ext cx="5065701" cy="379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Aucun &gt; j’ai un script finalisé en interne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Accompagnement &gt; mise en forme plus professionnelle sur la base d’un pré-script réalisé en interne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Intégral &gt; documentation, rédaction, scénarisation souhaitée</a:t>
            </a: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3264832"/>
            <a:ext cx="3701788" cy="929260"/>
            <a:chOff x="0" y="0"/>
            <a:chExt cx="2233871" cy="5607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33871" cy="560769"/>
            </a:xfrm>
            <a:custGeom>
              <a:avLst/>
              <a:gdLst/>
              <a:ahLst/>
              <a:cxnLst/>
              <a:rect l="l" t="t" r="r" b="b"/>
              <a:pathLst>
                <a:path w="2233871" h="560769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Rédaction : Le rôle de votre prestataire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78936" y="3264832"/>
            <a:ext cx="3930129" cy="929260"/>
            <a:chOff x="0" y="0"/>
            <a:chExt cx="2371665" cy="5607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1665" cy="560769"/>
            </a:xfrm>
            <a:custGeom>
              <a:avLst/>
              <a:gdLst/>
              <a:ahLst/>
              <a:cxnLst/>
              <a:rect l="l" t="t" r="r" b="b"/>
              <a:pathLst>
                <a:path w="2371665" h="560769">
                  <a:moveTo>
                    <a:pt x="2168465" y="0"/>
                  </a:moveTo>
                  <a:cubicBezTo>
                    <a:pt x="2280689" y="0"/>
                    <a:pt x="2371665" y="125532"/>
                    <a:pt x="2371665" y="280384"/>
                  </a:cubicBezTo>
                  <a:cubicBezTo>
                    <a:pt x="2371665" y="435236"/>
                    <a:pt x="2280689" y="560769"/>
                    <a:pt x="2168465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371665" cy="608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1"/>
                </a:lnSpc>
                <a:spcBef>
                  <a:spcPct val="0"/>
                </a:spcBef>
              </a:pPr>
              <a:r>
                <a:rPr lang="fr-FR" sz="2069" spc="89">
                  <a:solidFill>
                    <a:srgbClr val="000000"/>
                  </a:solidFill>
                  <a:latin typeface="Montserrat Bold"/>
                </a:rPr>
                <a:t>Tournage : estimez vos besoins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178936" y="4826018"/>
            <a:ext cx="10274502" cy="379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Préparation particulière ? 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Repérages nécessaires dû à certaines complexités ?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Besoin d’un casting (comédien.ne, voix off ) ?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Estimation du nombre de jours de tournage (différents lieux, contraintes d'organisation…)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Matériel souhaité (drône, prompteur, nombre de camera…)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Contenu du tournage : Interviews, plans d’illustrations, plans travaillés (incrustation, sujets précis…)</a:t>
            </a:r>
          </a:p>
          <a:p>
            <a:pPr marL="446874" lvl="1" indent="-223437">
              <a:lnSpc>
                <a:spcPts val="3001"/>
              </a:lnSpc>
              <a:buFont typeface="Arial"/>
              <a:buChar char="•"/>
            </a:pPr>
            <a:r>
              <a:rPr lang="fr-FR" sz="2069" spc="89">
                <a:solidFill>
                  <a:srgbClr val="000000"/>
                </a:solidFill>
                <a:latin typeface="Montserrat"/>
              </a:rPr>
              <a:t>Défraiements (Transport / hébergement) particulier </a:t>
            </a:r>
          </a:p>
          <a:p>
            <a:pPr marL="0" lvl="0" indent="0" algn="l">
              <a:lnSpc>
                <a:spcPts val="3001"/>
              </a:lnSpc>
              <a:spcBef>
                <a:spcPct val="0"/>
              </a:spcBef>
            </a:pPr>
            <a:endParaRPr lang="fr-FR" sz="2069" spc="89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1011</Words>
  <Application>Microsoft Macintosh PowerPoint</Application>
  <PresentationFormat>Personnalisé</PresentationFormat>
  <Paragraphs>168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6" baseType="lpstr">
      <vt:lpstr>Montserrat Bold</vt:lpstr>
      <vt:lpstr>Anantason Bold</vt:lpstr>
      <vt:lpstr>Montserrat</vt:lpstr>
      <vt:lpstr>Anantason Ultra-Bold</vt:lpstr>
      <vt:lpstr>Calibri Light</vt:lpstr>
      <vt:lpstr>Montserrat Italics</vt:lpstr>
      <vt:lpstr>Calibri</vt:lpstr>
      <vt:lpstr>Inter</vt:lpstr>
      <vt:lpstr>Montserrat Medium</vt:lpstr>
      <vt:lpstr>Inter Italics</vt:lpstr>
      <vt:lpstr>Arial</vt:lpstr>
      <vt:lpstr>Montserrat Semi-Bold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 de brief corporate</dc:title>
  <cp:lastModifiedBy>Jacquemin Thomas</cp:lastModifiedBy>
  <cp:revision>6</cp:revision>
  <dcterms:created xsi:type="dcterms:W3CDTF">2006-08-16T00:00:00Z</dcterms:created>
  <dcterms:modified xsi:type="dcterms:W3CDTF">2024-10-04T09:07:47Z</dcterms:modified>
  <dc:identifier>DAFpMBp9t_E</dc:identifier>
</cp:coreProperties>
</file>